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8" r:id="rId5"/>
    <p:sldId id="259" r:id="rId6"/>
    <p:sldId id="265" r:id="rId7"/>
    <p:sldId id="260" r:id="rId8"/>
    <p:sldId id="261" r:id="rId9"/>
    <p:sldId id="267" r:id="rId10"/>
    <p:sldId id="266" r:id="rId11"/>
    <p:sldId id="268" r:id="rId12"/>
    <p:sldId id="270" r:id="rId13"/>
    <p:sldId id="269" r:id="rId14"/>
  </p:sldIdLst>
  <p:sldSz cx="9144000" cy="5143500" type="screen16x9"/>
  <p:notesSz cx="6858000" cy="9144000"/>
  <p:embeddedFontLst>
    <p:embeddedFont>
      <p:font typeface="Dosis" panose="020B0604020202020204" charset="0"/>
      <p:regular r:id="rId16"/>
      <p:bold r:id="rId17"/>
    </p:embeddedFont>
    <p:embeddedFont>
      <p:font typeface="Roboto Thin"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
      <p:font typeface="Roboto Black" panose="020B0604020202020204"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94" y="-7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414516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GB" sz="3600" b="0" i="0" u="none" strike="noStrike" cap="none" dirty="0" smtClean="0">
                <a:solidFill>
                  <a:schemeClr val="lt1"/>
                </a:solidFill>
                <a:latin typeface="Arial"/>
                <a:ea typeface="Arial"/>
                <a:cs typeface="Arial"/>
                <a:sym typeface="Arial"/>
              </a:rPr>
              <a:t>Warby Parker: Marketing Funnel Analysis</a:t>
            </a:r>
            <a:endParaRPr sz="3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GB" sz="2800" dirty="0" smtClean="0">
                <a:solidFill>
                  <a:srgbClr val="EFEFEF"/>
                </a:solidFill>
                <a:latin typeface="Roboto Thin"/>
                <a:ea typeface="Roboto Thin"/>
                <a:cs typeface="Roboto Thin"/>
                <a:sym typeface="Roboto Thin"/>
              </a:rPr>
              <a:t>By Andrew Malone</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September </a:t>
            </a:r>
            <a:r>
              <a:rPr lang="en" sz="2800" dirty="0" smtClean="0">
                <a:solidFill>
                  <a:srgbClr val="EFEFEF"/>
                </a:solidFill>
                <a:latin typeface="Roboto Thin"/>
                <a:ea typeface="Roboto Thin"/>
                <a:cs typeface="Roboto Thin"/>
                <a:sym typeface="Roboto Thin"/>
              </a:rPr>
              <a:t>26</a:t>
            </a:r>
            <a:r>
              <a:rPr lang="en" sz="2800" baseline="30000" dirty="0" smtClean="0">
                <a:solidFill>
                  <a:srgbClr val="EFEFEF"/>
                </a:solidFill>
                <a:latin typeface="Roboto Thin"/>
                <a:ea typeface="Roboto Thin"/>
                <a:cs typeface="Roboto Thin"/>
                <a:sym typeface="Roboto Thin"/>
              </a:rPr>
              <a:t>th</a:t>
            </a:r>
            <a:r>
              <a:rPr lang="en" sz="2800" dirty="0" smtClean="0">
                <a:solidFill>
                  <a:srgbClr val="EFEFEF"/>
                </a:solidFill>
                <a:latin typeface="Roboto Thin"/>
                <a:ea typeface="Roboto Thin"/>
                <a:cs typeface="Roboto Thin"/>
                <a:sym typeface="Roboto Thin"/>
              </a:rPr>
              <a:t> </a:t>
            </a:r>
            <a:r>
              <a:rPr lang="en" sz="2800" dirty="0" smtClean="0">
                <a:solidFill>
                  <a:srgbClr val="EFEFEF"/>
                </a:solidFill>
                <a:latin typeface="Roboto Thin"/>
                <a:ea typeface="Roboto Thin"/>
                <a:cs typeface="Roboto Thin"/>
                <a:sym typeface="Roboto Thin"/>
              </a:rPr>
              <a:t>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2.2 Best-selling products (by number of sales)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4"/>
            <a:ext cx="8793030" cy="37660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200" b="0" i="0" u="none" strike="noStrike" cap="none" dirty="0" smtClean="0">
                <a:solidFill>
                  <a:srgbClr val="000000"/>
                </a:solidFill>
                <a:latin typeface="Roboto"/>
                <a:ea typeface="Roboto"/>
                <a:cs typeface="Roboto"/>
                <a:sym typeface="Roboto"/>
              </a:rPr>
              <a:t>Total sales for the period are sp</a:t>
            </a:r>
            <a:r>
              <a:rPr lang="en-GB" sz="1200" dirty="0" smtClean="0">
                <a:latin typeface="Roboto"/>
                <a:ea typeface="Roboto"/>
                <a:cs typeface="Roboto"/>
                <a:sym typeface="Roboto"/>
              </a:rPr>
              <a:t>lit by product as follows:</a:t>
            </a: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b="1" dirty="0" smtClean="0">
                <a:latin typeface="Roboto"/>
                <a:ea typeface="Roboto"/>
                <a:cs typeface="Roboto"/>
                <a:sym typeface="Roboto"/>
              </a:rPr>
              <a:t>Best-selling Men’s product: </a:t>
            </a:r>
            <a:r>
              <a:rPr lang="en-GB" sz="1200" dirty="0" smtClean="0">
                <a:latin typeface="Roboto"/>
                <a:ea typeface="Roboto"/>
                <a:cs typeface="Roboto"/>
                <a:sym typeface="Roboto"/>
              </a:rPr>
              <a:t>Dawes – Driftwood Fade</a:t>
            </a:r>
          </a:p>
          <a:p>
            <a:pPr marL="0" marR="0" lvl="0" indent="0" algn="l" rtl="0">
              <a:lnSpc>
                <a:spcPct val="115000"/>
              </a:lnSpc>
              <a:spcBef>
                <a:spcPts val="0"/>
              </a:spcBef>
              <a:spcAft>
                <a:spcPts val="0"/>
              </a:spcAft>
              <a:buClr>
                <a:schemeClr val="dk1"/>
              </a:buClr>
              <a:buSzPts val="1100"/>
              <a:buFont typeface="Arial"/>
              <a:buNone/>
            </a:pPr>
            <a:r>
              <a:rPr lang="en-GB" sz="1200" b="1" i="0" u="none" strike="noStrike" cap="none" dirty="0" smtClean="0">
                <a:solidFill>
                  <a:srgbClr val="000000"/>
                </a:solidFill>
                <a:latin typeface="Roboto"/>
                <a:ea typeface="Roboto"/>
                <a:cs typeface="Roboto"/>
                <a:sym typeface="Roboto"/>
              </a:rPr>
              <a:t>Best-selling Women’s product: </a:t>
            </a:r>
            <a:r>
              <a:rPr lang="en-GB" sz="1200" b="0" i="0" u="none" strike="noStrike" cap="none" dirty="0" smtClean="0">
                <a:solidFill>
                  <a:srgbClr val="000000"/>
                </a:solidFill>
                <a:latin typeface="Roboto"/>
                <a:ea typeface="Roboto"/>
                <a:cs typeface="Roboto"/>
                <a:sym typeface="Roboto"/>
              </a:rPr>
              <a:t>Eugene Narrow – Rosewood Tortoise</a:t>
            </a:r>
            <a:endParaRPr sz="1200" b="0" i="0" u="none" strike="noStrike" cap="none" dirty="0">
              <a:solidFill>
                <a:srgbClr val="000000"/>
              </a:solidFill>
              <a:latin typeface="Roboto"/>
              <a:ea typeface="Roboto"/>
              <a:cs typeface="Roboto"/>
              <a:sym typeface="Roboto"/>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700213"/>
            <a:ext cx="6210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7315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2.3 Best-selling products (by sales value)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4"/>
            <a:ext cx="8793030" cy="37660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200" b="0" i="0" u="none" strike="noStrike" cap="none" dirty="0" smtClean="0">
                <a:solidFill>
                  <a:srgbClr val="000000"/>
                </a:solidFill>
                <a:latin typeface="Roboto"/>
                <a:ea typeface="Roboto"/>
                <a:cs typeface="Roboto"/>
                <a:sym typeface="Roboto"/>
              </a:rPr>
              <a:t>The following table shows the product range in order of total sales value (highest to lowest)</a:t>
            </a:r>
            <a:r>
              <a:rPr lang="en-GB" sz="1200" dirty="0" smtClean="0">
                <a:latin typeface="Roboto"/>
                <a:ea typeface="Roboto"/>
                <a:cs typeface="Roboto"/>
                <a:sym typeface="Roboto"/>
              </a:rPr>
              <a:t>:</a:t>
            </a: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b="1" dirty="0" smtClean="0">
                <a:latin typeface="Roboto"/>
                <a:ea typeface="Roboto"/>
                <a:cs typeface="Roboto"/>
                <a:sym typeface="Roboto"/>
              </a:rPr>
              <a:t>Highest Value Men’s product: </a:t>
            </a:r>
            <a:r>
              <a:rPr lang="en-GB" sz="1200" dirty="0" smtClean="0">
                <a:latin typeface="Roboto"/>
                <a:ea typeface="Roboto"/>
                <a:cs typeface="Roboto"/>
                <a:sym typeface="Roboto"/>
              </a:rPr>
              <a:t>Dawes – Driftwood Fade</a:t>
            </a:r>
          </a:p>
          <a:p>
            <a:pPr marL="0" marR="0" lvl="0" indent="0" algn="l" rtl="0">
              <a:lnSpc>
                <a:spcPct val="115000"/>
              </a:lnSpc>
              <a:spcBef>
                <a:spcPts val="0"/>
              </a:spcBef>
              <a:spcAft>
                <a:spcPts val="0"/>
              </a:spcAft>
              <a:buClr>
                <a:schemeClr val="dk1"/>
              </a:buClr>
              <a:buSzPts val="1100"/>
              <a:buFont typeface="Arial"/>
              <a:buNone/>
            </a:pPr>
            <a:r>
              <a:rPr lang="en-GB" sz="1200" b="1" i="0" u="none" strike="noStrike" cap="none" dirty="0" smtClean="0">
                <a:solidFill>
                  <a:srgbClr val="000000"/>
                </a:solidFill>
                <a:latin typeface="Roboto"/>
                <a:ea typeface="Roboto"/>
                <a:cs typeface="Roboto"/>
                <a:sym typeface="Roboto"/>
              </a:rPr>
              <a:t>Highest Value Women’s product:</a:t>
            </a:r>
            <a:r>
              <a:rPr lang="en-GB" sz="1200" i="0" u="none" strike="noStrike" cap="none" dirty="0" smtClean="0">
                <a:solidFill>
                  <a:srgbClr val="000000"/>
                </a:solidFill>
                <a:latin typeface="Roboto"/>
                <a:ea typeface="Roboto"/>
                <a:cs typeface="Roboto"/>
                <a:sym typeface="Roboto"/>
              </a:rPr>
              <a:t> Lucy </a:t>
            </a:r>
            <a:r>
              <a:rPr lang="en-GB" sz="1200" b="0" i="0" u="none" strike="noStrike" cap="none" dirty="0" smtClean="0">
                <a:solidFill>
                  <a:srgbClr val="000000"/>
                </a:solidFill>
                <a:latin typeface="Roboto"/>
                <a:ea typeface="Roboto"/>
                <a:cs typeface="Roboto"/>
                <a:sym typeface="Roboto"/>
              </a:rPr>
              <a:t>– Elderflower Crystal</a:t>
            </a:r>
            <a:endParaRPr sz="1200" b="0" i="0" u="none" strike="noStrike" cap="none" dirty="0">
              <a:solidFill>
                <a:srgbClr val="000000"/>
              </a:solidFill>
              <a:latin typeface="Roboto"/>
              <a:ea typeface="Roboto"/>
              <a:cs typeface="Roboto"/>
              <a:sym typeface="Roboto"/>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2113"/>
            <a:ext cx="71247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12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1125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5400" b="1" i="0" u="none" strike="noStrike" cap="none" dirty="0" smtClean="0">
                <a:solidFill>
                  <a:srgbClr val="295269"/>
                </a:solidFill>
                <a:latin typeface="Roboto"/>
                <a:ea typeface="Roboto"/>
                <a:cs typeface="Roboto"/>
                <a:sym typeface="Roboto"/>
              </a:rPr>
              <a:t>Table </a:t>
            </a:r>
            <a:r>
              <a:rPr lang="en" sz="5400" b="1" i="0" u="none" strike="noStrike" cap="none" dirty="0">
                <a:solidFill>
                  <a:srgbClr val="295269"/>
                </a:solidFill>
                <a:latin typeface="Roboto"/>
                <a:ea typeface="Roboto"/>
                <a:cs typeface="Roboto"/>
                <a:sym typeface="Roboto"/>
              </a:rPr>
              <a:t>of Contents</a:t>
            </a:r>
            <a:endParaRPr sz="54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GB" sz="2400" b="0" i="0" u="none" strike="noStrike" cap="none" dirty="0" smtClean="0">
                <a:solidFill>
                  <a:srgbClr val="222222"/>
                </a:solidFill>
                <a:highlight>
                  <a:srgbClr val="FFFFFF"/>
                </a:highlight>
                <a:latin typeface="Roboto"/>
                <a:ea typeface="Roboto"/>
                <a:cs typeface="Roboto"/>
                <a:sym typeface="Roboto"/>
              </a:rPr>
              <a:t>Quiz Analysis (with recommended action points)</a:t>
            </a:r>
            <a:endParaRPr lang="en-GB" sz="2400" dirty="0" smtClean="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1100"/>
              </a:spcBef>
              <a:spcAft>
                <a:spcPts val="0"/>
              </a:spcAft>
              <a:buClr>
                <a:srgbClr val="222222"/>
              </a:buClr>
              <a:buSzPts val="2400"/>
              <a:buFont typeface="Roboto"/>
              <a:buAutoNum type="arabicPeriod"/>
            </a:pPr>
            <a:r>
              <a:rPr lang="en-GB" sz="2400" b="0" i="0" u="none" strike="noStrike" cap="none" dirty="0" smtClean="0">
                <a:solidFill>
                  <a:srgbClr val="222222"/>
                </a:solidFill>
                <a:highlight>
                  <a:srgbClr val="FFFFFF"/>
                </a:highlight>
                <a:latin typeface="Roboto"/>
                <a:ea typeface="Roboto"/>
                <a:cs typeface="Roboto"/>
                <a:sym typeface="Roboto"/>
              </a:rPr>
              <a:t>Sales Data Analysis (with recommended action points)</a:t>
            </a:r>
          </a:p>
          <a:p>
            <a:pPr marL="76200" marR="0" lvl="0" algn="l" rtl="0">
              <a:lnSpc>
                <a:spcPct val="115000"/>
              </a:lnSpc>
              <a:spcBef>
                <a:spcPts val="1100"/>
              </a:spcBef>
              <a:spcAft>
                <a:spcPts val="0"/>
              </a:spcAft>
              <a:buClr>
                <a:srgbClr val="222222"/>
              </a:buClr>
              <a:buSzPts val="2400"/>
            </a:pPr>
            <a:endParaRPr lang="en-GB" sz="2400" b="0" i="0" u="none" strike="noStrike" cap="none" dirty="0" smtClean="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 sz="4800" dirty="0" smtClean="0">
                <a:solidFill>
                  <a:schemeClr val="lt1"/>
                </a:solidFill>
                <a:latin typeface="Roboto Black"/>
                <a:ea typeface="Roboto Black"/>
                <a:cs typeface="Roboto Black"/>
                <a:sym typeface="Roboto Black"/>
              </a:rPr>
              <a:t>Quiz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708" y="744575"/>
            <a:ext cx="8520600" cy="407950"/>
          </a:xfrm>
        </p:spPr>
        <p:txBody>
          <a:bodyPr/>
          <a:lstStyle/>
          <a:p>
            <a:pPr algn="l"/>
            <a:r>
              <a:rPr lang="en" sz="2400" b="1" dirty="0" smtClean="0">
                <a:solidFill>
                  <a:srgbClr val="295269"/>
                </a:solidFill>
                <a:latin typeface="Roboto"/>
                <a:ea typeface="Roboto"/>
                <a:cs typeface="Roboto"/>
                <a:sym typeface="Roboto"/>
              </a:rPr>
              <a:t>1.1 Quiz Response Analysis</a:t>
            </a:r>
            <a:endParaRPr lang="en-GB" sz="2400" dirty="0"/>
          </a:p>
        </p:txBody>
      </p:sp>
      <p:sp>
        <p:nvSpPr>
          <p:cNvPr id="3" name="Subtitle 2"/>
          <p:cNvSpPr>
            <a:spLocks noGrp="1"/>
          </p:cNvSpPr>
          <p:nvPr>
            <p:ph type="subTitle" idx="1"/>
          </p:nvPr>
        </p:nvSpPr>
        <p:spPr>
          <a:xfrm>
            <a:off x="311700" y="1285874"/>
            <a:ext cx="8520600" cy="3590925"/>
          </a:xfrm>
        </p:spPr>
        <p:txBody>
          <a:bodyPr/>
          <a:lstStyle/>
          <a:p>
            <a:pPr algn="l"/>
            <a:r>
              <a:rPr lang="en-GB" sz="1200" dirty="0" smtClean="0">
                <a:solidFill>
                  <a:srgbClr val="000000"/>
                </a:solidFill>
                <a:latin typeface="Roboto"/>
                <a:ea typeface="Roboto"/>
                <a:sym typeface="Roboto"/>
              </a:rPr>
              <a:t>Quiz responses are broken down as follows:</a:t>
            </a:r>
          </a:p>
          <a:p>
            <a:pPr algn="l"/>
            <a:endParaRPr lang="en-GB" sz="1200" dirty="0" smtClean="0">
              <a:solidFill>
                <a:srgbClr val="000000"/>
              </a:solidFill>
              <a:latin typeface="Roboto"/>
              <a:ea typeface="Roboto"/>
              <a:sym typeface="Roboto"/>
            </a:endParaRPr>
          </a:p>
          <a:p>
            <a:pPr algn="l"/>
            <a:endParaRPr lang="en-GB" sz="1200" dirty="0">
              <a:solidFill>
                <a:srgbClr val="000000"/>
              </a:solidFill>
              <a:latin typeface="Roboto"/>
              <a:ea typeface="Roboto"/>
              <a:sym typeface="Roboto"/>
            </a:endParaRPr>
          </a:p>
          <a:p>
            <a:pPr algn="l"/>
            <a:endParaRPr lang="en-GB" sz="1200" dirty="0"/>
          </a:p>
          <a:p>
            <a:pPr algn="l"/>
            <a:endParaRPr lang="en-GB" sz="1200" dirty="0" smtClean="0"/>
          </a:p>
          <a:p>
            <a:pPr algn="l"/>
            <a:endParaRPr lang="en-GB" sz="1200" dirty="0" smtClean="0"/>
          </a:p>
          <a:p>
            <a:pPr algn="l"/>
            <a:endParaRPr lang="en-GB" sz="1200" dirty="0"/>
          </a:p>
          <a:p>
            <a:pPr algn="l"/>
            <a:endParaRPr lang="en-GB" sz="1200" dirty="0" smtClean="0"/>
          </a:p>
          <a:p>
            <a:pPr algn="l"/>
            <a:endParaRPr lang="en-GB" sz="1200" dirty="0"/>
          </a:p>
          <a:p>
            <a:pPr algn="l"/>
            <a:endParaRPr lang="en-GB" sz="1200" dirty="0">
              <a:ea typeface="Roboto" panose="020B0604020202020204" charset="0"/>
            </a:endParaRPr>
          </a:p>
          <a:p>
            <a:pPr algn="l"/>
            <a:r>
              <a:rPr lang="en-GB" sz="1200" dirty="0" smtClean="0">
                <a:solidFill>
                  <a:schemeClr val="tx1"/>
                </a:solidFill>
                <a:latin typeface="Roboto" panose="020B0604020202020204" charset="0"/>
                <a:ea typeface="Roboto" panose="020B0604020202020204" charset="0"/>
              </a:rPr>
              <a:t>Most common style: Women’s (47%) </a:t>
            </a:r>
          </a:p>
          <a:p>
            <a:pPr algn="l"/>
            <a:r>
              <a:rPr lang="en-GB" sz="1200" dirty="0" smtClean="0">
                <a:solidFill>
                  <a:schemeClr val="tx1"/>
                </a:solidFill>
                <a:latin typeface="Roboto" panose="020B0604020202020204" charset="0"/>
                <a:ea typeface="Roboto" panose="020B0604020202020204" charset="0"/>
              </a:rPr>
              <a:t>Most common fit: Narrow (41%)</a:t>
            </a:r>
          </a:p>
          <a:p>
            <a:pPr algn="l"/>
            <a:r>
              <a:rPr lang="en-GB" sz="1200" dirty="0" smtClean="0">
                <a:solidFill>
                  <a:schemeClr val="tx1"/>
                </a:solidFill>
                <a:latin typeface="Roboto" panose="020B0604020202020204" charset="0"/>
                <a:ea typeface="Roboto" panose="020B0604020202020204" charset="0"/>
              </a:rPr>
              <a:t>Most common shape: Rectangular (40%)</a:t>
            </a:r>
          </a:p>
          <a:p>
            <a:pPr algn="l"/>
            <a:r>
              <a:rPr lang="en-GB" sz="1200" dirty="0" smtClean="0">
                <a:solidFill>
                  <a:schemeClr val="tx1"/>
                </a:solidFill>
                <a:latin typeface="Roboto" panose="020B0604020202020204" charset="0"/>
                <a:ea typeface="Roboto" panose="020B0604020202020204" charset="0"/>
              </a:rPr>
              <a:t>Most common </a:t>
            </a:r>
            <a:r>
              <a:rPr lang="en-GB" sz="1200" dirty="0" err="1" smtClean="0">
                <a:solidFill>
                  <a:schemeClr val="tx1"/>
                </a:solidFill>
                <a:latin typeface="Roboto" panose="020B0604020202020204" charset="0"/>
                <a:ea typeface="Roboto" panose="020B0604020202020204" charset="0"/>
              </a:rPr>
              <a:t>color</a:t>
            </a:r>
            <a:r>
              <a:rPr lang="en-GB" sz="1200" dirty="0" smtClean="0">
                <a:solidFill>
                  <a:schemeClr val="tx1"/>
                </a:solidFill>
                <a:latin typeface="Roboto" panose="020B0604020202020204" charset="0"/>
                <a:ea typeface="Roboto" panose="020B0604020202020204" charset="0"/>
              </a:rPr>
              <a:t>: Tortoise (29%)</a:t>
            </a:r>
          </a:p>
          <a:p>
            <a:pPr algn="l"/>
            <a:endParaRPr lang="en-GB" sz="1200" dirty="0"/>
          </a:p>
          <a:p>
            <a:pPr algn="l"/>
            <a:endParaRPr lang="en-GB" sz="1200" dirty="0" smtClean="0"/>
          </a:p>
          <a:p>
            <a:pPr algn="l"/>
            <a:endParaRPr lang="en-GB" sz="1200" dirty="0"/>
          </a:p>
          <a:p>
            <a:pPr algn="l"/>
            <a:endParaRPr lang="en-GB" sz="1200" dirty="0" smtClean="0"/>
          </a:p>
          <a:p>
            <a:pPr algn="l"/>
            <a:endParaRPr lang="en-GB" sz="1200" dirty="0"/>
          </a:p>
          <a:p>
            <a:pPr algn="l"/>
            <a:endParaRPr lang="en-GB" sz="1200" dirty="0" smtClean="0"/>
          </a:p>
          <a:p>
            <a:pPr algn="l"/>
            <a:endParaRPr lang="en-GB" sz="1200" dirty="0"/>
          </a:p>
          <a:p>
            <a:pPr algn="l"/>
            <a:endParaRPr lang="en-GB" sz="1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862138"/>
            <a:ext cx="87249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26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1.2 </a:t>
            </a:r>
            <a:r>
              <a:rPr lang="en" sz="2400" b="1" dirty="0" smtClean="0">
                <a:solidFill>
                  <a:srgbClr val="295269"/>
                </a:solidFill>
                <a:latin typeface="Roboto"/>
                <a:ea typeface="Roboto"/>
                <a:cs typeface="Roboto"/>
                <a:sym typeface="Roboto"/>
              </a:rPr>
              <a:t>Drop-Off Rates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4"/>
            <a:ext cx="8520600" cy="379080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Survey data shows the following drop-off rates:</a:t>
            </a: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Questions 3 (“Which shapes do you like?”) and 5 (“When was your last eye exam?”) appear to cause a high percentage of users to discontinue the quiz</a:t>
            </a: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GB" sz="1200" dirty="0" smtClean="0">
                <a:latin typeface="Roboto"/>
                <a:ea typeface="Roboto"/>
                <a:cs typeface="Roboto"/>
                <a:sym typeface="Roboto"/>
              </a:rPr>
              <a:t>Re Question 3: Could this drop-off be due to the number of options available, or how the options are presented on-screen?</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GB" sz="1200" dirty="0" smtClean="0">
                <a:latin typeface="Roboto"/>
                <a:ea typeface="Roboto"/>
                <a:cs typeface="Roboto"/>
                <a:sym typeface="Roboto"/>
              </a:rPr>
              <a:t>Re Question 5: Could this drop-off be due to users not knowing the date of their last eye exam, or perhaps deeming the question irrelevant? </a:t>
            </a:r>
            <a:r>
              <a:rPr lang="en-GB" sz="1200" b="1" i="1" dirty="0" smtClean="0">
                <a:latin typeface="Roboto"/>
                <a:ea typeface="Roboto"/>
                <a:cs typeface="Roboto"/>
                <a:sym typeface="Roboto"/>
              </a:rPr>
              <a:t>(NB: Responses to this question do not appear to feed into the “quiz” table. Are the responses being used for anything outside of the quiz? If not, it might be worth considering the removal of this question.)</a:t>
            </a: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72" y="1723639"/>
            <a:ext cx="261937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1.3 Conversion Rates (Quiz to Try On / Try On to Purchase)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4"/>
            <a:ext cx="8793030" cy="37660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200" b="0" i="0" u="none" strike="noStrike" cap="none" dirty="0" smtClean="0">
                <a:solidFill>
                  <a:srgbClr val="000000"/>
                </a:solidFill>
                <a:latin typeface="Roboto"/>
                <a:ea typeface="Roboto"/>
                <a:cs typeface="Roboto"/>
                <a:sym typeface="Roboto"/>
              </a:rPr>
              <a:t>Overall Conversion Rates are as follows:</a:t>
            </a: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When split as per the recently conducted A/B test, the results are:</a:t>
            </a: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 </a:t>
            </a: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The A/B test results suggest that the higher the number of pairs taken for home try on, the higher the number of sales. Might it be worth offering five pairs as standard, or perhaps even a higher number of options?</a:t>
            </a: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84509"/>
            <a:ext cx="66294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2767013"/>
            <a:ext cx="40576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1.4 Conversion Rates (Split by “Style”)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4"/>
            <a:ext cx="8793030" cy="37660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When split by the response to survey question 1 (What are you looking for?), the purchase funnel shows the following data:</a:t>
            </a: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It would appear that a higher percentage of “Women’s Style” respondents progress from the survey to the home try on stage. However, a higher percentage of “Men’s Style” respondents go on to make a purchase from the home try on stage.</a:t>
            </a: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a:lnSpc>
                <a:spcPct val="115000"/>
              </a:lnSpc>
              <a:buClr>
                <a:schemeClr val="dk1"/>
              </a:buClr>
              <a:buSzPts val="1100"/>
            </a:pPr>
            <a:r>
              <a:rPr lang="en-GB" sz="1200" b="1" i="1" dirty="0">
                <a:solidFill>
                  <a:srgbClr val="FF0000"/>
                </a:solidFill>
                <a:latin typeface="Roboto"/>
                <a:ea typeface="Roboto"/>
                <a:cs typeface="Roboto"/>
                <a:sym typeface="Roboto"/>
              </a:rPr>
              <a:t>NB: It may be worth adding more data to the ‘home try on’ table (eg product ID) to enable analysis of instances where home try on DOES NOT lead to a purchase.</a:t>
            </a:r>
          </a:p>
          <a:p>
            <a:pPr marL="0" marR="0" lvl="0" indent="0" algn="l" rtl="0">
              <a:lnSpc>
                <a:spcPct val="115000"/>
              </a:lnSpc>
              <a:spcBef>
                <a:spcPts val="0"/>
              </a:spcBef>
              <a:spcAft>
                <a:spcPts val="0"/>
              </a:spcAft>
              <a:buClr>
                <a:schemeClr val="dk1"/>
              </a:buClr>
              <a:buSzPts val="1100"/>
              <a:buFont typeface="Arial"/>
              <a:buNone/>
            </a:pPr>
            <a:r>
              <a:rPr lang="en-GB" sz="1200" dirty="0" smtClean="0">
                <a:latin typeface="Roboto"/>
                <a:ea typeface="Roboto"/>
                <a:cs typeface="Roboto"/>
                <a:sym typeface="Roboto"/>
              </a:rPr>
              <a:t>  </a:t>
            </a:r>
            <a:endParaRPr lang="en-GB" sz="1200" dirty="0">
              <a:latin typeface="Roboto"/>
              <a:ea typeface="Roboto"/>
              <a:cs typeface="Roboto"/>
              <a:sym typeface="Roboto"/>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747838"/>
            <a:ext cx="59245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164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smtClean="0">
                <a:solidFill>
                  <a:schemeClr val="lt1"/>
                </a:solidFill>
                <a:latin typeface="Roboto Black"/>
                <a:ea typeface="Roboto Black"/>
                <a:cs typeface="Roboto Black"/>
                <a:sym typeface="Roboto Black"/>
              </a:rPr>
              <a:t>2. Sales</a:t>
            </a:r>
            <a:r>
              <a:rPr lang="en" sz="4800" dirty="0" smtClean="0">
                <a:solidFill>
                  <a:schemeClr val="lt1"/>
                </a:solidFill>
                <a:latin typeface="Roboto Black"/>
                <a:ea typeface="Roboto Black"/>
                <a:cs typeface="Roboto Black"/>
                <a:sym typeface="Roboto Black"/>
              </a:rPr>
              <a:t> Data Analysis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5371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2.1 Sales Figures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4"/>
            <a:ext cx="8793030" cy="37660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200" b="0" i="0" u="none" strike="noStrike" cap="none" dirty="0" smtClean="0">
                <a:solidFill>
                  <a:srgbClr val="000000"/>
                </a:solidFill>
                <a:latin typeface="Roboto"/>
                <a:ea typeface="Roboto"/>
                <a:cs typeface="Roboto"/>
                <a:sym typeface="Roboto"/>
              </a:rPr>
              <a:t>Total sales for the period are </a:t>
            </a:r>
            <a:r>
              <a:rPr lang="en-GB" sz="1200" dirty="0" smtClean="0">
                <a:latin typeface="Roboto"/>
                <a:ea typeface="Roboto"/>
                <a:cs typeface="Roboto"/>
                <a:sym typeface="Roboto"/>
              </a:rPr>
              <a:t>as follows:</a:t>
            </a: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GB"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GB" sz="1200" b="1" i="1" u="none" strike="noStrike" cap="none" dirty="0" smtClean="0">
                <a:solidFill>
                  <a:srgbClr val="FF0000"/>
                </a:solidFill>
                <a:latin typeface="Roboto"/>
                <a:ea typeface="Roboto"/>
                <a:cs typeface="Roboto"/>
                <a:sym typeface="Roboto"/>
              </a:rPr>
              <a:t>NB: A ‘Cost of Sales’ table would allow analysis of both cost and profit per item.</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1700213"/>
            <a:ext cx="303847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1924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1000</TotalTime>
  <Words>538</Words>
  <Application>Microsoft Office PowerPoint</Application>
  <PresentationFormat>On-screen Show (16:9)</PresentationFormat>
  <Paragraphs>120</Paragraphs>
  <Slides>11</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Arial</vt:lpstr>
      <vt:lpstr>Dosis</vt:lpstr>
      <vt:lpstr>Roboto Thin</vt:lpstr>
      <vt:lpstr>Roboto</vt:lpstr>
      <vt:lpstr>Roboto Black</vt:lpstr>
      <vt:lpstr>Simple Light</vt:lpstr>
      <vt:lpstr>Simple Light</vt:lpstr>
      <vt:lpstr>Simple Light</vt:lpstr>
      <vt:lpstr>PowerPoint Presentation</vt:lpstr>
      <vt:lpstr>Table of Contents</vt:lpstr>
      <vt:lpstr>PowerPoint Presentation</vt:lpstr>
      <vt:lpstr>1.1 Quiz Response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Andrew Malone</dc:creator>
  <cp:lastModifiedBy>Andrew Malone</cp:lastModifiedBy>
  <cp:revision>31</cp:revision>
  <dcterms:modified xsi:type="dcterms:W3CDTF">2018-09-26T15:50:25Z</dcterms:modified>
</cp:coreProperties>
</file>